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66" r:id="rId2"/>
    <p:sldId id="267" r:id="rId3"/>
    <p:sldId id="264" r:id="rId4"/>
    <p:sldId id="262" r:id="rId5"/>
    <p:sldId id="261" r:id="rId6"/>
    <p:sldId id="275" r:id="rId7"/>
    <p:sldId id="259" r:id="rId8"/>
    <p:sldId id="258" r:id="rId9"/>
    <p:sldId id="268" r:id="rId10"/>
    <p:sldId id="279" r:id="rId11"/>
    <p:sldId id="282" r:id="rId12"/>
    <p:sldId id="281" r:id="rId13"/>
    <p:sldId id="283" r:id="rId14"/>
    <p:sldId id="269" r:id="rId15"/>
    <p:sldId id="28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89" autoAdjust="0"/>
    <p:restoredTop sz="94660"/>
  </p:normalViewPr>
  <p:slideViewPr>
    <p:cSldViewPr>
      <p:cViewPr>
        <p:scale>
          <a:sx n="50" d="100"/>
          <a:sy n="50" d="100"/>
        </p:scale>
        <p:origin x="250" y="-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643050"/>
            <a:ext cx="6715172" cy="15542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1100" b="1" dirty="0" smtClean="0"/>
          </a:p>
          <a:p>
            <a:pPr algn="ctr"/>
            <a:r>
              <a:rPr lang="ru-RU" sz="3200" b="1" dirty="0" smtClean="0"/>
              <a:t>Права,  обязанности  родителей  и </a:t>
            </a:r>
          </a:p>
          <a:p>
            <a:pPr algn="ctr"/>
            <a:endParaRPr lang="ru-RU" sz="900" b="1" dirty="0" smtClean="0"/>
          </a:p>
          <a:p>
            <a:pPr algn="ctr"/>
            <a:r>
              <a:rPr lang="ru-RU" sz="3200" b="1" dirty="0" smtClean="0"/>
              <a:t>их   юридическая   ответственность</a:t>
            </a:r>
          </a:p>
          <a:p>
            <a:pPr algn="ctr"/>
            <a:endParaRPr lang="ru-RU" sz="1100" dirty="0"/>
          </a:p>
        </p:txBody>
      </p:sp>
    </p:spTree>
    <p:extLst>
      <p:ext uri="{BB962C8B-B14F-4D97-AF65-F5344CB8AC3E}">
        <p14:creationId xmlns="" xmlns:p14="http://schemas.microsoft.com/office/powerpoint/2010/main" val="248342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500034" y="428604"/>
            <a:ext cx="51435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Административная ответственность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28596" y="1214422"/>
            <a:ext cx="8286808" cy="48628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Ст. 3.11 </a:t>
            </a:r>
            <a:r>
              <a:rPr kumimoji="0" lang="ru-RU" sz="20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КоАП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РТ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u="sng" dirty="0" smtClean="0">
                <a:solidFill>
                  <a:schemeClr val="tx1"/>
                </a:solidFill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Несоблюдение требований к обеспечению мер по предупреждению причинения вреда здоровью детей и их развитию</a:t>
            </a:r>
            <a:r>
              <a:rPr lang="ru-RU" sz="2000" u="sng" dirty="0" smtClean="0">
                <a:solidFill>
                  <a:schemeClr val="tx1"/>
                </a:solidFill>
                <a:latin typeface="+mj-lt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    Нахождение несовершеннолетнего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общественных местах, в том числе на улицах, стадионах, вокзалах, в парках, скверах, транспортных средствах общего пользования, а также на объектах (на территориях, в помещениях) сферы развлечений (досуга), в том числе в кинотеатрах, ресторанах, кафе, барах, клубах, дискотеках, компьютерных залах, помещениях, а также на открытых танцевальных площадках, в торговых центрах, магазинах, с 22 часов до 6 часов, в летнее время с 23 часов до 6 часов без сопровождения родителей (законных представителей)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– предупреждение или штраф на родителей (лиц их заменяющих) от 500 до 1000 рублей.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Те же действия, совершенные повторно в течение года, -  штраф на родителей (лиц их заменяющих)  2000 рублей.</a:t>
            </a:r>
            <a:endParaRPr lang="ru-RU" sz="2000" dirty="0" smtClean="0"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615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3798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Уголовная ответственность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000108"/>
            <a:ext cx="8393485" cy="270843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u="sng" dirty="0"/>
              <a:t>Статья 156 УК РФ. Неисполнение обязанностей по воспитанию </a:t>
            </a:r>
            <a:r>
              <a:rPr lang="ru-RU" sz="2000" u="sng" dirty="0" smtClean="0"/>
              <a:t>несовершеннолетнего</a:t>
            </a:r>
          </a:p>
          <a:p>
            <a:endParaRPr lang="ru-RU" sz="1000" dirty="0"/>
          </a:p>
          <a:p>
            <a:pPr algn="just"/>
            <a:r>
              <a:rPr lang="ru-RU" sz="2000" dirty="0" smtClean="0"/>
              <a:t>     Неисполнение </a:t>
            </a:r>
            <a:r>
              <a:rPr lang="ru-RU" sz="2000" dirty="0"/>
              <a:t>или ненадлежащее исполнение обязанностей по воспитанию несовершеннолетнего родителем </a:t>
            </a:r>
            <a:r>
              <a:rPr lang="ru-RU" sz="2000" dirty="0" smtClean="0"/>
              <a:t>или иным</a:t>
            </a:r>
            <a:r>
              <a:rPr lang="ru-RU" sz="2000" dirty="0"/>
              <a:t> </a:t>
            </a:r>
            <a:r>
              <a:rPr lang="ru-RU" sz="2000" dirty="0" smtClean="0"/>
              <a:t>лицом</a:t>
            </a:r>
            <a:r>
              <a:rPr lang="ru-RU" sz="2000" dirty="0"/>
              <a:t>, на которое возложены эти обязанности, если это деяние соединено с жестоким обращением с несовершеннолетним, </a:t>
            </a:r>
            <a:r>
              <a:rPr lang="ru-RU" sz="2000" dirty="0" smtClean="0"/>
              <a:t>-</a:t>
            </a:r>
          </a:p>
          <a:p>
            <a:pPr algn="just"/>
            <a:r>
              <a:rPr lang="ru-RU" sz="2000" dirty="0" smtClean="0"/>
              <a:t>наказывается </a:t>
            </a:r>
            <a:r>
              <a:rPr lang="ru-RU" sz="2000" dirty="0"/>
              <a:t>штрафом в размере до ста тысяч рублей или лишением свободы на срок до трех лет.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5731" y="3850293"/>
            <a:ext cx="8389674" cy="270843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u="sng" dirty="0"/>
              <a:t>УК РФ Статья 125. Оставление в </a:t>
            </a:r>
            <a:r>
              <a:rPr lang="ru-RU" sz="2000" u="sng" dirty="0" smtClean="0"/>
              <a:t>опасности</a:t>
            </a:r>
          </a:p>
          <a:p>
            <a:endParaRPr lang="ru-RU" sz="1000" dirty="0"/>
          </a:p>
          <a:p>
            <a:r>
              <a:rPr lang="ru-RU" sz="2000" dirty="0"/>
              <a:t> </a:t>
            </a:r>
            <a:r>
              <a:rPr lang="ru-RU" sz="2000" dirty="0" smtClean="0"/>
              <a:t>    Заведомое оставление </a:t>
            </a:r>
            <a:r>
              <a:rPr lang="ru-RU" sz="2000" dirty="0"/>
              <a:t>без помощи лица, находящегося в опасном для жизни или здоровья состоянии и лишенного возможности принять меры к самосохранению по малолетству, …..или вследствие своей </a:t>
            </a:r>
            <a:r>
              <a:rPr lang="ru-RU" sz="2000" dirty="0" smtClean="0"/>
              <a:t> беспомощности</a:t>
            </a:r>
            <a:r>
              <a:rPr lang="ru-RU" sz="2000" dirty="0"/>
              <a:t>, </a:t>
            </a:r>
            <a:r>
              <a:rPr lang="ru-RU" sz="2000" dirty="0" smtClean="0"/>
              <a:t> в </a:t>
            </a:r>
            <a:r>
              <a:rPr lang="ru-RU" sz="2000" dirty="0"/>
              <a:t>случаях, если виновный был обязан иметь о нем заботу, либо сам поставил его в опасное для жизни или здоровья состояние, - наказывается штрафом в размере до восьмидесяти тысяч рублей или лишением свободы на срок до одного года.</a:t>
            </a:r>
          </a:p>
        </p:txBody>
      </p:sp>
    </p:spTree>
    <p:extLst>
      <p:ext uri="{BB962C8B-B14F-4D97-AF65-F5344CB8AC3E}">
        <p14:creationId xmlns="" xmlns:p14="http://schemas.microsoft.com/office/powerpoint/2010/main" val="363841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357166"/>
            <a:ext cx="3798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Уголовная ответственность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3857628"/>
            <a:ext cx="8286808" cy="240065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u="sng" dirty="0"/>
              <a:t>Статья 151 часть 2 УК РФ. Вовлечение несовершеннолетнего в совершение антиобщественных действий</a:t>
            </a:r>
            <a:r>
              <a:rPr lang="ru-RU" sz="2000" u="sng" dirty="0" smtClean="0"/>
              <a:t>.</a:t>
            </a:r>
          </a:p>
          <a:p>
            <a:endParaRPr lang="ru-RU" sz="1000" dirty="0"/>
          </a:p>
          <a:p>
            <a:r>
              <a:rPr lang="ru-RU" sz="2000" dirty="0" smtClean="0"/>
              <a:t>     Вовлечение несовершеннолетнего </a:t>
            </a:r>
            <a:r>
              <a:rPr lang="ru-RU" sz="2000" dirty="0"/>
              <a:t>в систематическое употребление (распитие) алкогольной и спиртосодержащей продукции, одурманивающих веществ, в занятие бродяжничеством </a:t>
            </a:r>
            <a:r>
              <a:rPr lang="ru-RU" sz="2000" dirty="0" smtClean="0"/>
              <a:t>или попрошайничеством</a:t>
            </a:r>
            <a:r>
              <a:rPr lang="ru-RU" sz="2000" dirty="0"/>
              <a:t>, совершенное </a:t>
            </a:r>
            <a:r>
              <a:rPr lang="ru-RU" sz="2000" dirty="0" smtClean="0"/>
              <a:t>родителем, - </a:t>
            </a:r>
          </a:p>
          <a:p>
            <a:pPr algn="just"/>
            <a:r>
              <a:rPr lang="ru-RU" sz="2000" dirty="0" smtClean="0"/>
              <a:t>наказывается лишением </a:t>
            </a:r>
            <a:r>
              <a:rPr lang="ru-RU" sz="2000" dirty="0"/>
              <a:t>свободы на срок до пяти лет.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071546"/>
            <a:ext cx="8286808" cy="240065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u="sng" dirty="0"/>
              <a:t>Статья 150 часть 2 УК РФ. Вовлечение несовершеннолетнего в совершение преступления</a:t>
            </a:r>
            <a:r>
              <a:rPr lang="ru-RU" sz="2000" u="sng" dirty="0" smtClean="0"/>
              <a:t>.</a:t>
            </a:r>
          </a:p>
          <a:p>
            <a:endParaRPr lang="ru-RU" sz="1000" dirty="0"/>
          </a:p>
          <a:p>
            <a:r>
              <a:rPr lang="ru-RU" sz="2000" dirty="0" smtClean="0"/>
              <a:t>     Вовлечение несовершеннолетнего </a:t>
            </a:r>
            <a:r>
              <a:rPr lang="ru-RU" sz="2000" dirty="0"/>
              <a:t>в совершение преступления путем обещаний, обмана, угроз или иным способом, совершенное родителем</a:t>
            </a:r>
            <a:r>
              <a:rPr lang="ru-RU" sz="2000" dirty="0" smtClean="0"/>
              <a:t>, иным </a:t>
            </a:r>
            <a:r>
              <a:rPr lang="ru-RU" sz="2000" dirty="0"/>
              <a:t>лицом, на </a:t>
            </a:r>
            <a:r>
              <a:rPr lang="ru-RU" sz="2000" dirty="0" smtClean="0"/>
              <a:t>которое законом возложены </a:t>
            </a:r>
            <a:r>
              <a:rPr lang="ru-RU" sz="2000" dirty="0"/>
              <a:t>обязанности по воспитанию несовершеннолетнего</a:t>
            </a:r>
            <a:r>
              <a:rPr lang="ru-RU" sz="2000" dirty="0" smtClean="0"/>
              <a:t>, - </a:t>
            </a:r>
          </a:p>
          <a:p>
            <a:r>
              <a:rPr lang="ru-RU" sz="2000" dirty="0" smtClean="0"/>
              <a:t>наказывается </a:t>
            </a:r>
            <a:r>
              <a:rPr lang="ru-RU" sz="2000" dirty="0"/>
              <a:t>лишением свободы на срок до шести лет.</a:t>
            </a:r>
          </a:p>
        </p:txBody>
      </p:sp>
    </p:spTree>
    <p:extLst>
      <p:ext uri="{BB962C8B-B14F-4D97-AF65-F5344CB8AC3E}">
        <p14:creationId xmlns="" xmlns:p14="http://schemas.microsoft.com/office/powerpoint/2010/main" val="26516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71480"/>
            <a:ext cx="3798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Уголовная ответственность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571612"/>
            <a:ext cx="8001056" cy="30162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u="sng" dirty="0"/>
              <a:t>Статья 151.2 УК РФ. Вовлечение несовершеннолетнего в совершение действий, представляющих опасность для </a:t>
            </a:r>
            <a:r>
              <a:rPr lang="ru-RU" sz="2000" u="sng" dirty="0" smtClean="0"/>
              <a:t>жизни несовершеннолетнего</a:t>
            </a:r>
            <a:r>
              <a:rPr lang="ru-RU" sz="2000" u="sng" dirty="0" smtClean="0"/>
              <a:t>.</a:t>
            </a:r>
          </a:p>
          <a:p>
            <a:endParaRPr lang="ru-RU" sz="1000" dirty="0"/>
          </a:p>
          <a:p>
            <a:r>
              <a:rPr lang="ru-RU" sz="2000" dirty="0" smtClean="0"/>
              <a:t>     Склонение </a:t>
            </a:r>
            <a:r>
              <a:rPr lang="ru-RU" sz="2000" dirty="0"/>
              <a:t>или вовлечение несовершеннолетнего в совершение противоправных действий, заведомо представляющих опасность для жизни несовершеннолетнего, путем уговоров, предложений, обещаний, обмана, угроз или иным способом, </a:t>
            </a:r>
            <a:r>
              <a:rPr lang="ru-RU" sz="2000" dirty="0" smtClean="0"/>
              <a:t>- </a:t>
            </a:r>
          </a:p>
          <a:p>
            <a:r>
              <a:rPr lang="ru-RU" sz="2000" dirty="0" smtClean="0"/>
              <a:t>наказывается </a:t>
            </a:r>
            <a:r>
              <a:rPr lang="ru-RU" sz="2000" dirty="0"/>
              <a:t>штрафом до восьмидесяти тысяч рублей или лишением свободы на срок до одного года.</a:t>
            </a:r>
          </a:p>
        </p:txBody>
      </p:sp>
    </p:spTree>
    <p:extLst>
      <p:ext uri="{BB962C8B-B14F-4D97-AF65-F5344CB8AC3E}">
        <p14:creationId xmlns="" xmlns:p14="http://schemas.microsoft.com/office/powerpoint/2010/main" val="26516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214554"/>
            <a:ext cx="7488832" cy="1938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/>
              <a:t>     </a:t>
            </a:r>
            <a:r>
              <a:rPr lang="ru-RU" sz="2000" dirty="0" smtClean="0"/>
              <a:t>Права </a:t>
            </a:r>
            <a:r>
              <a:rPr lang="ru-RU" sz="2000" dirty="0"/>
              <a:t>и обязанности родителей своими корнями уходят в область нравственности. Чем прочнее моральный фундамент бережного отношения родителей к своим несовершеннолетним детям, тем больше оснований считать, что с выполнением, как родительских прав, так и родительских </a:t>
            </a:r>
            <a:r>
              <a:rPr lang="ru-RU" sz="2000" dirty="0" smtClean="0"/>
              <a:t>обязанностей </a:t>
            </a:r>
            <a:r>
              <a:rPr lang="ru-RU" sz="2000" dirty="0"/>
              <a:t>все будет обстоять благополучно.</a:t>
            </a:r>
          </a:p>
        </p:txBody>
      </p:sp>
    </p:spTree>
    <p:extLst>
      <p:ext uri="{BB962C8B-B14F-4D97-AF65-F5344CB8AC3E}">
        <p14:creationId xmlns="" xmlns:p14="http://schemas.microsoft.com/office/powerpoint/2010/main" val="308615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71736" y="2786058"/>
            <a:ext cx="39216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Спасибо за внимание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615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3214686"/>
            <a:ext cx="6880278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/>
              <a:t>Основные нормативно-правовые акты регламентирующие права, обязанности родителей и их юридическую ответственность это:</a:t>
            </a:r>
          </a:p>
          <a:p>
            <a:pPr lvl="0"/>
            <a:r>
              <a:rPr lang="ru-RU" sz="2000" b="1" dirty="0"/>
              <a:t>Конвенция ООН о правах ребенка;</a:t>
            </a:r>
          </a:p>
          <a:p>
            <a:pPr lvl="0"/>
            <a:r>
              <a:rPr lang="ru-RU" sz="2000" b="1" dirty="0"/>
              <a:t>Конституция РФ;</a:t>
            </a:r>
          </a:p>
          <a:p>
            <a:pPr lvl="0"/>
            <a:r>
              <a:rPr lang="ru-RU" sz="2000" b="1" dirty="0"/>
              <a:t>Федеральный закон «Об образовании в РФ»;</a:t>
            </a:r>
          </a:p>
          <a:p>
            <a:pPr lvl="0"/>
            <a:r>
              <a:rPr lang="ru-RU" sz="2000" b="1" dirty="0"/>
              <a:t>Семейный Кодекс РФ;</a:t>
            </a:r>
          </a:p>
          <a:p>
            <a:pPr lvl="0"/>
            <a:r>
              <a:rPr lang="ru-RU" sz="2000" b="1" dirty="0"/>
              <a:t>Уголовный Кодекс РФ;</a:t>
            </a:r>
          </a:p>
          <a:p>
            <a:pPr lvl="0"/>
            <a:r>
              <a:rPr lang="ru-RU" sz="2000" b="1" dirty="0"/>
              <a:t>Административный Кодекс РФ.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571480"/>
            <a:ext cx="8358246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/>
              <a:t>Родительские права и обязанности – это совокупность прав и обязанностей родителя по воспитанию, содержанию, обучению и защите интересов своих несовершеннолетних детей. </a:t>
            </a:r>
          </a:p>
          <a:p>
            <a:r>
              <a:rPr lang="ru-RU" sz="2000" dirty="0" smtClean="0"/>
              <a:t>     Понятие родительских прав и обязанностей включает вопросы содержания и воспитания своего несовершеннолетнего ребенка, его обучение, защиты прав и законных интересов. 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19854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501122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u="sng" dirty="0" smtClean="0"/>
              <a:t>Конвенцией о правах ребенка</a:t>
            </a:r>
            <a:r>
              <a:rPr lang="ru-RU" b="1" dirty="0" smtClean="0"/>
              <a:t> </a:t>
            </a:r>
            <a:r>
              <a:rPr lang="ru-RU" dirty="0" smtClean="0"/>
              <a:t>провозглашено: </a:t>
            </a:r>
          </a:p>
          <a:p>
            <a:r>
              <a:rPr lang="ru-RU" dirty="0" smtClean="0"/>
              <a:t>Ребенку для полного и гармоничного развития  его личности необходимо расти в семейном окружении, в атмосфере счастья, любви и понимания.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714488"/>
            <a:ext cx="8501122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u="sng" dirty="0"/>
              <a:t>Конституция Российской </a:t>
            </a:r>
            <a:r>
              <a:rPr lang="ru-RU" b="1" u="sng" dirty="0" smtClean="0"/>
              <a:t>Федерации</a:t>
            </a:r>
            <a:endParaRPr lang="ru-RU" b="1" dirty="0"/>
          </a:p>
          <a:p>
            <a:r>
              <a:rPr lang="ru-RU" u="sng" dirty="0"/>
              <a:t>Статья </a:t>
            </a:r>
            <a:r>
              <a:rPr lang="ru-RU" u="sng" dirty="0" smtClean="0"/>
              <a:t>38. </a:t>
            </a:r>
            <a:r>
              <a:rPr lang="ru-RU" dirty="0" smtClean="0"/>
              <a:t>Материнство </a:t>
            </a:r>
            <a:r>
              <a:rPr lang="ru-RU" dirty="0"/>
              <a:t>и детство, семья находятся под защитой государства.</a:t>
            </a:r>
          </a:p>
          <a:p>
            <a:r>
              <a:rPr lang="ru-RU" dirty="0" smtClean="0"/>
              <a:t>     Забота </a:t>
            </a:r>
            <a:r>
              <a:rPr lang="ru-RU" dirty="0"/>
              <a:t>о детях, их воспитание - равное право и обязанность родителей.</a:t>
            </a:r>
          </a:p>
          <a:p>
            <a:r>
              <a:rPr lang="ru-RU" u="sng" dirty="0"/>
              <a:t>Статья </a:t>
            </a:r>
            <a:r>
              <a:rPr lang="ru-RU" u="sng" dirty="0" smtClean="0"/>
              <a:t>43.</a:t>
            </a:r>
            <a:r>
              <a:rPr lang="ru-RU" dirty="0" smtClean="0"/>
              <a:t>  Каждый </a:t>
            </a:r>
            <a:r>
              <a:rPr lang="ru-RU" dirty="0"/>
              <a:t>имеет право на образование</a:t>
            </a:r>
            <a:r>
              <a:rPr lang="ru-RU" dirty="0" smtClean="0"/>
              <a:t>.  Основное </a:t>
            </a:r>
            <a:r>
              <a:rPr lang="ru-RU" dirty="0"/>
              <a:t>общее образование обязательно. Родители или лица, их заменяющие, обеспечивают получение детьми основного общего образования.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857628"/>
            <a:ext cx="8429684" cy="258532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u="sng" dirty="0" smtClean="0"/>
              <a:t>Федеральный закон «Об образовании в РФ» </a:t>
            </a:r>
            <a:endParaRPr lang="ru-RU" dirty="0" smtClean="0"/>
          </a:p>
          <a:p>
            <a:r>
              <a:rPr lang="ru-RU" u="sng" dirty="0" smtClean="0"/>
              <a:t>Статья 44 ч. 4, 6. </a:t>
            </a:r>
            <a:r>
              <a:rPr lang="ru-RU" dirty="0" smtClean="0"/>
              <a:t> Родители (законные представители) несовершеннолетних обучающихся обязаны:</a:t>
            </a:r>
          </a:p>
          <a:p>
            <a:r>
              <a:rPr lang="ru-RU" dirty="0" smtClean="0"/>
              <a:t>1) обеспечить получение детьми общего образования;</a:t>
            </a:r>
          </a:p>
          <a:p>
            <a:r>
              <a:rPr lang="ru-RU" dirty="0" smtClean="0"/>
              <a:t>2) соблюдать правила внутреннего распорядка организации, осуществляющей образовательную деятельность, требования локальных нормативных актов образовательной организации.</a:t>
            </a:r>
          </a:p>
          <a:p>
            <a:r>
              <a:rPr lang="ru-RU" dirty="0" smtClean="0"/>
              <a:t>3) уважать честь и достоинство обучающихся и работников организации, осуществляющей образовательную деятельность.</a:t>
            </a:r>
          </a:p>
        </p:txBody>
      </p:sp>
    </p:spTree>
    <p:extLst>
      <p:ext uri="{BB962C8B-B14F-4D97-AF65-F5344CB8AC3E}">
        <p14:creationId xmlns="" xmlns:p14="http://schemas.microsoft.com/office/powerpoint/2010/main" val="325825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8501122" cy="6186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В </a:t>
            </a:r>
            <a:r>
              <a:rPr lang="ru-RU" b="1" u="sng" dirty="0" smtClean="0"/>
              <a:t>Семейном кодексе</a:t>
            </a:r>
            <a:r>
              <a:rPr lang="ru-RU" b="1" dirty="0" smtClean="0"/>
              <a:t> РФ закреплены прав и обязанностей родителей</a:t>
            </a:r>
          </a:p>
          <a:p>
            <a:r>
              <a:rPr lang="ru-RU" dirty="0" smtClean="0"/>
              <a:t>(ст. 61-65)</a:t>
            </a:r>
            <a:r>
              <a:rPr lang="ru-RU" b="1" dirty="0" smtClean="0"/>
              <a:t>: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Родители имеют равные права и несут равные обязанности в отношении своих детей (родительские права).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Родители имеют право и обязаны воспитывать своих детей.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Родители несут ответственность за воспитание и развитие своих детей. Они обязаны заботиться о здоровье, физическом, психическом, духовном и нравственном развитии своих детей.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Родители обязаны обеспечить получение детьми общего образования.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Защита прав и интересов детей возлагается на их родителей.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Родительские права не могут осуществляться в противоречии с интересами детей. Обеспечение интересов детей должно быть предметом основной заботы их родителей.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При осуществлении родительских прав родители не вправе причинять вред физическому и психическому здоровью детей, их нравственному</a:t>
            </a:r>
          </a:p>
          <a:p>
            <a:r>
              <a:rPr lang="ru-RU" dirty="0" smtClean="0"/>
              <a:t>развитию.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Способы воспитания детей должны исключать пренебрежительное,</a:t>
            </a:r>
          </a:p>
          <a:p>
            <a:r>
              <a:rPr lang="ru-RU" dirty="0" smtClean="0"/>
              <a:t>жестокое, грубое, унижающее человеческое достоинство обращение, </a:t>
            </a:r>
          </a:p>
          <a:p>
            <a:r>
              <a:rPr lang="ru-RU" dirty="0" smtClean="0"/>
              <a:t>оскорбление или эксплуатацию детей.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Родители, осуществляющие родительские права в ущерб правам и </a:t>
            </a:r>
          </a:p>
          <a:p>
            <a:r>
              <a:rPr lang="ru-RU" dirty="0" smtClean="0"/>
              <a:t>интересам детей, несут ответственность в установленном законом </a:t>
            </a:r>
          </a:p>
          <a:p>
            <a:r>
              <a:rPr lang="ru-RU" dirty="0" smtClean="0"/>
              <a:t>порядке.</a:t>
            </a:r>
          </a:p>
        </p:txBody>
      </p:sp>
    </p:spTree>
    <p:extLst>
      <p:ext uri="{BB962C8B-B14F-4D97-AF65-F5344CB8AC3E}">
        <p14:creationId xmlns="" xmlns:p14="http://schemas.microsoft.com/office/powerpoint/2010/main" val="325936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785794"/>
            <a:ext cx="8072494" cy="50167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/>
              <a:t>     В </a:t>
            </a:r>
            <a:r>
              <a:rPr lang="ru-RU" sz="2000" dirty="0"/>
              <a:t>случае неисполнения </a:t>
            </a:r>
            <a:r>
              <a:rPr lang="ru-RU" sz="2000" dirty="0" smtClean="0"/>
              <a:t>или ненадлежащего </a:t>
            </a:r>
            <a:r>
              <a:rPr lang="ru-RU" sz="2000" dirty="0" smtClean="0"/>
              <a:t> исполнения </a:t>
            </a:r>
            <a:r>
              <a:rPr lang="ru-RU" sz="2000" dirty="0" smtClean="0"/>
              <a:t>обязанности по воспитанию </a:t>
            </a:r>
            <a:r>
              <a:rPr lang="ru-RU" sz="2000" dirty="0"/>
              <a:t>детей, </a:t>
            </a:r>
            <a:r>
              <a:rPr lang="ru-RU" sz="2000" dirty="0" smtClean="0"/>
              <a:t> не </a:t>
            </a:r>
            <a:r>
              <a:rPr lang="ru-RU" sz="2000" dirty="0"/>
              <a:t>проявления заботы о детях, </a:t>
            </a:r>
            <a:r>
              <a:rPr lang="ru-RU" sz="2000" dirty="0" smtClean="0"/>
              <a:t>родители могут </a:t>
            </a:r>
            <a:r>
              <a:rPr lang="ru-RU" sz="2000" dirty="0" smtClean="0"/>
              <a:t>быть </a:t>
            </a:r>
            <a:r>
              <a:rPr lang="ru-RU" sz="2000" b="1" dirty="0" smtClean="0"/>
              <a:t>привлечены </a:t>
            </a:r>
            <a:r>
              <a:rPr lang="ru-RU" sz="2000" b="1" dirty="0"/>
              <a:t>к ответственности</a:t>
            </a:r>
            <a:r>
              <a:rPr lang="ru-RU" sz="2000" b="1" dirty="0" smtClean="0"/>
              <a:t>:</a:t>
            </a:r>
          </a:p>
          <a:p>
            <a:endParaRPr lang="ru-RU" sz="800" dirty="0"/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2000" b="1" dirty="0" smtClean="0"/>
              <a:t>к </a:t>
            </a:r>
            <a:r>
              <a:rPr lang="ru-RU" sz="2000" b="1" dirty="0"/>
              <a:t>семейно-правовой </a:t>
            </a:r>
            <a:r>
              <a:rPr lang="ru-RU" sz="2000" dirty="0"/>
              <a:t>(лишение родительских </a:t>
            </a:r>
            <a:r>
              <a:rPr lang="ru-RU" sz="2000" dirty="0" smtClean="0"/>
              <a:t>прав, </a:t>
            </a:r>
            <a:r>
              <a:rPr lang="ru-RU" sz="2000" dirty="0" smtClean="0"/>
              <a:t> ограничение </a:t>
            </a:r>
            <a:r>
              <a:rPr lang="ru-RU" sz="2000" dirty="0"/>
              <a:t>в родительских </a:t>
            </a:r>
            <a:r>
              <a:rPr lang="ru-RU" sz="2000" dirty="0" smtClean="0"/>
              <a:t>прав, изъятие ребенка из семьи), </a:t>
            </a:r>
            <a:endParaRPr lang="ru-RU" sz="2000" dirty="0"/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2000" b="1" dirty="0" smtClean="0"/>
              <a:t>к </a:t>
            </a:r>
            <a:r>
              <a:rPr lang="ru-RU" sz="2000" b="1" dirty="0"/>
              <a:t>гражданско-правовой </a:t>
            </a:r>
            <a:r>
              <a:rPr lang="ru-RU" sz="2000" dirty="0"/>
              <a:t>(ответственность родителей и лиц, их заменяющих за вред причиненный несовершеннолетними детьми</a:t>
            </a:r>
            <a:r>
              <a:rPr lang="ru-RU" sz="2000" dirty="0" smtClean="0"/>
              <a:t>),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2000" b="1" dirty="0" smtClean="0"/>
              <a:t>к административной </a:t>
            </a:r>
            <a:r>
              <a:rPr lang="ru-RU" sz="2000" dirty="0" smtClean="0"/>
              <a:t>(ответственность родителей и лиц, их заменяющих за невыполнение обязанностей по воспитанию и обучению детей, за административные правонарушения детей),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b="1" dirty="0" smtClean="0"/>
              <a:t>к уголовной ответственности </a:t>
            </a:r>
            <a:r>
              <a:rPr lang="ru-RU" sz="2000" dirty="0" smtClean="0"/>
              <a:t>(ответственность за неисполнение обязанностей по воспитанию несовершеннолетнего, вовлечение  детей в совершение преступлений, антиобщественной деятельности, в совершение действий, представляющих опасность для жизни несовершеннолетнего, оставление в опасности</a:t>
            </a:r>
            <a:r>
              <a:rPr lang="ru-RU" sz="2000" dirty="0" smtClean="0"/>
              <a:t>).</a:t>
            </a:r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165348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4971169" cy="46166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dirty="0"/>
              <a:t>Семейно-правовая ответственность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000108"/>
            <a:ext cx="8565995" cy="53553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      </a:t>
            </a:r>
            <a:r>
              <a:rPr lang="ru-RU" b="1" u="sng" dirty="0" smtClean="0"/>
              <a:t>Статья 69 СК РФ. Лишение родительских прав.</a:t>
            </a:r>
            <a:endParaRPr lang="ru-RU" b="1" dirty="0" smtClean="0"/>
          </a:p>
          <a:p>
            <a:r>
              <a:rPr lang="ru-RU" dirty="0" smtClean="0"/>
              <a:t>     Основанием </a:t>
            </a:r>
            <a:r>
              <a:rPr lang="ru-RU" dirty="0"/>
              <a:t>для лишения родительских прав является уклонение от родительских обязанностей по воспитанию, содержанию, обучению детей. </a:t>
            </a:r>
            <a:r>
              <a:rPr lang="ru-RU" dirty="0" smtClean="0"/>
              <a:t>    </a:t>
            </a:r>
          </a:p>
          <a:p>
            <a:r>
              <a:rPr lang="ru-RU" dirty="0"/>
              <a:t> </a:t>
            </a:r>
            <a:r>
              <a:rPr lang="ru-RU" dirty="0" smtClean="0"/>
              <a:t>     Воспитание </a:t>
            </a:r>
            <a:r>
              <a:rPr lang="ru-RU" dirty="0"/>
              <a:t>и содержание ребенка признаются ненадлежащими: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dirty="0"/>
              <a:t>если не обеспечиваются права и законные интересы ребенка, </a:t>
            </a:r>
            <a:r>
              <a:rPr lang="ru-RU" dirty="0" smtClean="0"/>
              <a:t>если </a:t>
            </a:r>
            <a:r>
              <a:rPr lang="ru-RU" dirty="0"/>
              <a:t>ребенок находится в социально-опасном положении</a:t>
            </a:r>
            <a:r>
              <a:rPr lang="ru-RU" dirty="0" smtClean="0"/>
              <a:t>. Не </a:t>
            </a:r>
            <a:r>
              <a:rPr lang="ru-RU" dirty="0"/>
              <a:t>удовлетворяются основные жизненные потребности ребенка (не </a:t>
            </a:r>
            <a:r>
              <a:rPr lang="ru-RU" dirty="0" smtClean="0"/>
              <a:t>обеспечивается </a:t>
            </a:r>
            <a:r>
              <a:rPr lang="ru-RU" dirty="0"/>
              <a:t>безопасность, надзор или уход за ребенком, потребности ребенка в пище, жилье, одежде, получение ребенком необходимой медицинской помощи, не создаются санитарно-гигиенические условия для жизни ребенка и т.д.);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dirty="0" smtClean="0"/>
              <a:t>если ребенок </a:t>
            </a:r>
            <a:r>
              <a:rPr lang="ru-RU" dirty="0"/>
              <a:t>вследствие беспризорности или безнадзорности совершает деяния, содержащие признаки административного </a:t>
            </a:r>
            <a:r>
              <a:rPr lang="ru-RU" dirty="0" smtClean="0"/>
              <a:t>правонарушения, </a:t>
            </a:r>
            <a:r>
              <a:rPr lang="ru-RU" dirty="0"/>
              <a:t>преступления;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dirty="0" smtClean="0"/>
              <a:t>если лица</a:t>
            </a:r>
            <a:r>
              <a:rPr lang="ru-RU" dirty="0"/>
              <a:t>, принимающие участие в воспитании и содержании ребенка, ведут аморальный образ жизни, что оказывает вредное воздействие на ребенка, злоупотребляют своими правами </a:t>
            </a:r>
            <a:r>
              <a:rPr lang="ru-RU" dirty="0" smtClean="0"/>
              <a:t>и(или</a:t>
            </a:r>
            <a:r>
              <a:rPr lang="ru-RU" dirty="0"/>
              <a:t>) жестоко обращаются с ним, либо иным образом </a:t>
            </a:r>
            <a:r>
              <a:rPr lang="ru-RU" dirty="0" err="1"/>
              <a:t>ненадлежаще</a:t>
            </a:r>
            <a:r>
              <a:rPr lang="ru-RU" dirty="0"/>
              <a:t> выполняют обязанности по воспитанию и содержанию ребенка, в связи, с чем имеет место опасность для его жизни или здоровья</a:t>
            </a:r>
            <a:r>
              <a:rPr lang="ru-RU" dirty="0" smtClean="0"/>
              <a:t>.</a:t>
            </a:r>
          </a:p>
          <a:p>
            <a:pPr marL="285750" indent="-285750"/>
            <a:r>
              <a:rPr lang="ru-RU" dirty="0" smtClean="0"/>
              <a:t>Лишение родительских прав не освобождает родителей от обязанностей по</a:t>
            </a:r>
          </a:p>
          <a:p>
            <a:pPr marL="285750" indent="-285750"/>
            <a:r>
              <a:rPr lang="ru-RU" dirty="0" smtClean="0"/>
              <a:t>содержанию ребенка (п. 2 ст. 71 СК).</a:t>
            </a:r>
          </a:p>
        </p:txBody>
      </p:sp>
    </p:spTree>
    <p:extLst>
      <p:ext uri="{BB962C8B-B14F-4D97-AF65-F5344CB8AC3E}">
        <p14:creationId xmlns="" xmlns:p14="http://schemas.microsoft.com/office/powerpoint/2010/main" val="26850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5" y="255490"/>
            <a:ext cx="497116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Семейно-правовая ответственность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857232"/>
            <a:ext cx="8534183" cy="57861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850" b="1" u="sng" dirty="0" smtClean="0"/>
              <a:t>Статья </a:t>
            </a:r>
            <a:r>
              <a:rPr lang="ru-RU" sz="1850" b="1" u="sng" dirty="0"/>
              <a:t>73 СК РФ. Ограничение родительских прав.</a:t>
            </a:r>
            <a:endParaRPr lang="ru-RU" sz="1850" b="1" dirty="0"/>
          </a:p>
          <a:p>
            <a:r>
              <a:rPr lang="ru-RU" sz="1850" dirty="0" smtClean="0"/>
              <a:t>     С </a:t>
            </a:r>
            <a:r>
              <a:rPr lang="ru-RU" sz="1850" dirty="0"/>
              <a:t>учетом интересов ребенка, по решению суда, родители </a:t>
            </a:r>
            <a:r>
              <a:rPr lang="ru-RU" sz="1850" dirty="0" smtClean="0"/>
              <a:t>могут</a:t>
            </a:r>
          </a:p>
          <a:p>
            <a:r>
              <a:rPr lang="ru-RU" sz="1850" dirty="0" smtClean="0"/>
              <a:t>быть ограничены </a:t>
            </a:r>
            <a:r>
              <a:rPr lang="ru-RU" sz="1850" dirty="0"/>
              <a:t>в родительских прав сроком до 6 месяцев. </a:t>
            </a:r>
            <a:endParaRPr lang="ru-RU" sz="1850" dirty="0" smtClean="0"/>
          </a:p>
          <a:p>
            <a:r>
              <a:rPr lang="ru-RU" sz="1850" dirty="0" smtClean="0"/>
              <a:t>Ограничение в родительских </a:t>
            </a:r>
            <a:r>
              <a:rPr lang="ru-RU" sz="1850" dirty="0"/>
              <a:t>правах допускается: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850" dirty="0"/>
              <a:t>если оставление ребенка с родителями (одним из них) опасно для </a:t>
            </a:r>
            <a:endParaRPr lang="ru-RU" sz="185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850" dirty="0" smtClean="0"/>
              <a:t>ребенка </a:t>
            </a:r>
            <a:r>
              <a:rPr lang="ru-RU" sz="1850" dirty="0"/>
              <a:t>по обстоятельствам, от родителей (одного из них) не зависящим (психическое расстройство или иное хроническое заболевание, стечение тяжелых обстоятельств и другие).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850" dirty="0"/>
              <a:t>если оставление ребенка с родителями (одним из них) вследствие их поведения является опасным для ребенка, но не установлены достаточные основания для лишения родителей (одного из них) родительских прав.</a:t>
            </a:r>
          </a:p>
          <a:p>
            <a:r>
              <a:rPr lang="ru-RU" sz="1850" dirty="0" smtClean="0"/>
              <a:t>На </a:t>
            </a:r>
            <a:r>
              <a:rPr lang="ru-RU" sz="1850" dirty="0"/>
              <a:t>время ограничения в </a:t>
            </a:r>
            <a:r>
              <a:rPr lang="ru-RU" sz="1850" dirty="0" smtClean="0"/>
              <a:t>родительских </a:t>
            </a:r>
            <a:r>
              <a:rPr lang="ru-RU" sz="1850" dirty="0"/>
              <a:t>правах, ребенок изымается из семьи.</a:t>
            </a:r>
          </a:p>
          <a:p>
            <a:r>
              <a:rPr lang="ru-RU" sz="1850" dirty="0"/>
              <a:t> </a:t>
            </a:r>
            <a:r>
              <a:rPr lang="ru-RU" sz="1850" dirty="0" smtClean="0"/>
              <a:t>    Родители</a:t>
            </a:r>
            <a:r>
              <a:rPr lang="ru-RU" sz="1850" dirty="0"/>
              <a:t>, лишенные родительских прав или ограниченные в правах, теряют </a:t>
            </a:r>
            <a:r>
              <a:rPr lang="ru-RU" sz="1850" dirty="0" smtClean="0"/>
              <a:t>родительские права</a:t>
            </a:r>
            <a:r>
              <a:rPr lang="ru-RU" sz="1850" dirty="0"/>
              <a:t>, </a:t>
            </a:r>
            <a:r>
              <a:rPr lang="ru-RU" sz="1850" dirty="0" smtClean="0"/>
              <a:t>а </a:t>
            </a:r>
            <a:r>
              <a:rPr lang="ru-RU" sz="1850" dirty="0"/>
              <a:t>также право на льготы и государственные </a:t>
            </a:r>
            <a:r>
              <a:rPr lang="ru-RU" sz="1850" dirty="0" smtClean="0"/>
              <a:t>пособия.</a:t>
            </a:r>
            <a:endParaRPr lang="ru-RU" sz="1850" b="1" dirty="0" smtClean="0"/>
          </a:p>
          <a:p>
            <a:endParaRPr lang="ru-RU" sz="1850" b="1" dirty="0" smtClean="0"/>
          </a:p>
          <a:p>
            <a:r>
              <a:rPr lang="ru-RU" sz="1850" b="1" u="sng" dirty="0" smtClean="0"/>
              <a:t>Статья </a:t>
            </a:r>
            <a:r>
              <a:rPr lang="ru-RU" sz="1850" b="1" u="sng" dirty="0"/>
              <a:t>77 СК РФ. Отобрание ребенка при непосредственной угрозе жизни ребенка или его здоровью.</a:t>
            </a:r>
            <a:endParaRPr lang="ru-RU" sz="1850" b="1" dirty="0"/>
          </a:p>
          <a:p>
            <a:r>
              <a:rPr lang="ru-RU" sz="1850" dirty="0"/>
              <a:t>     При непосредственной угрозе жизни ребенка или его здоровью орган опеки и попечительства вправе немедленно отобрать ребенка у родителей (одного из них) или у других лиц, на попечении которых он находится.</a:t>
            </a:r>
          </a:p>
        </p:txBody>
      </p:sp>
    </p:spTree>
    <p:extLst>
      <p:ext uri="{BB962C8B-B14F-4D97-AF65-F5344CB8AC3E}">
        <p14:creationId xmlns="" xmlns:p14="http://schemas.microsoft.com/office/powerpoint/2010/main" val="11292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71472" y="1428736"/>
            <a:ext cx="7858180" cy="24622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Родители (лица их заменяющие) несут гражданско-правовую (имущественную) ответственность за действие своих несовершеннолетних детей, причинившие вред имуществу юридических и (или) физических лиц или вред здоровью граждан, если причинение этого вреда связанно с виновным пренебрежением своими родительскими (опекунскими, попечительскими) обязанностями (ст. 1073 и ст. 1074.2 ГК РФ).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428604"/>
            <a:ext cx="53736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Гражданско-правовая ответственность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615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85720" y="214290"/>
            <a:ext cx="51435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Административная ответственность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85720" y="857232"/>
            <a:ext cx="8501122" cy="10156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Административная ответственность родителей предусмотрена Кодексами  об административной ответственности Российской Федерации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КоАП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РФ) и Республике Татарстан 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КоАП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РТ).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143116"/>
            <a:ext cx="8501122" cy="209288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u="sng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Ст. 5.35 </a:t>
            </a:r>
            <a:r>
              <a:rPr lang="ru-RU" sz="2000" b="1" u="sng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КоАП</a:t>
            </a:r>
            <a:r>
              <a:rPr lang="ru-RU" sz="2000" b="1" u="sng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РФ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Неисполнение или ненадлежащее исполнение родителями или иными законными представителями несовершеннолетних обязанностей по содержанию, воспитанию, обучению, защите прав и интересов несовершеннолетних –  предупреждение или наложение штрафа в размере от 100 до 500 рублей.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4500570"/>
            <a:ext cx="8501122" cy="209288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u="sng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Ст. 20.22 </a:t>
            </a:r>
            <a:r>
              <a:rPr lang="ru-RU" sz="2000" b="1" u="sng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КоАП</a:t>
            </a:r>
            <a:r>
              <a:rPr lang="ru-RU" sz="2000" b="1" u="sng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РФ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0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Нахождение в состоянии опьянения несовершеннолетних в возрасте до 16 лет, либо потребление (распитие) алкогольной и спиртосодержащей продукции, либо потребление наркотических средств или психотропных веществ без назначения врача, иных одурманивающих веществ –  штраф на родителей (законных представителей)  в размере от 1500 до 2000 рублей.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615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1636</Words>
  <Application>Microsoft Office PowerPoint</Application>
  <PresentationFormat>Экран (4:3)</PresentationFormat>
  <Paragraphs>108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77</cp:revision>
  <dcterms:created xsi:type="dcterms:W3CDTF">2021-10-20T22:45:15Z</dcterms:created>
  <dcterms:modified xsi:type="dcterms:W3CDTF">2022-04-04T20:56:38Z</dcterms:modified>
</cp:coreProperties>
</file>